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6" autoAdjust="0"/>
    <p:restoredTop sz="94660"/>
  </p:normalViewPr>
  <p:slideViewPr>
    <p:cSldViewPr snapToGrid="0">
      <p:cViewPr varScale="1">
        <p:scale>
          <a:sx n="87" d="100"/>
          <a:sy n="87" d="100"/>
        </p:scale>
        <p:origin x="43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84C0ED9-AEA6-42E1-9837-612DEE20987B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13CFEB9-A73B-4B9A-B78E-E2CAF112C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80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FA7AB-4821-451F-847A-A3C1CAE995C9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684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A9596-1D3F-4D8C-A6FE-841AB9F9AD0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9532-5274-4006-9A75-62B5C22F40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924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A9596-1D3F-4D8C-A6FE-841AB9F9AD0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9532-5274-4006-9A75-62B5C22F40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679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A9596-1D3F-4D8C-A6FE-841AB9F9AD0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9532-5274-4006-9A75-62B5C22F40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802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2802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611639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en-US" kern="0" dirty="0" smtClean="0">
                <a:solidFill>
                  <a:prstClr val="black"/>
                </a:solidFill>
              </a:rPr>
              <a:t>DISTRIBUTION A: APPROVED FOR PUBLIC RELEASE</a:t>
            </a:r>
            <a:endParaRPr lang="en-US" altLang="en-US" kern="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9448800" y="65540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FF36FD0-F3C0-41AA-AD41-F765091C5B1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981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A9596-1D3F-4D8C-A6FE-841AB9F9AD0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9532-5274-4006-9A75-62B5C22F40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70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A9596-1D3F-4D8C-A6FE-841AB9F9AD0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9532-5274-4006-9A75-62B5C22F40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376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A9596-1D3F-4D8C-A6FE-841AB9F9AD0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9532-5274-4006-9A75-62B5C22F40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03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A9596-1D3F-4D8C-A6FE-841AB9F9AD0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9532-5274-4006-9A75-62B5C22F40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657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A9596-1D3F-4D8C-A6FE-841AB9F9AD0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9532-5274-4006-9A75-62B5C22F40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990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A9596-1D3F-4D8C-A6FE-841AB9F9AD0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9532-5274-4006-9A75-62B5C22F40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781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A9596-1D3F-4D8C-A6FE-841AB9F9AD0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9532-5274-4006-9A75-62B5C22F40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609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A9596-1D3F-4D8C-A6FE-841AB9F9AD0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9532-5274-4006-9A75-62B5C22F40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982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A9596-1D3F-4D8C-A6FE-841AB9F9AD0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49532-5274-4006-9A75-62B5C22F40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135" y="6613697"/>
            <a:ext cx="10099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UNCLASSIFIED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1186615" y="-16033"/>
            <a:ext cx="10099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1524498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4173" y="1479774"/>
            <a:ext cx="3393196" cy="223431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-13650" y="465920"/>
            <a:ext cx="12192001" cy="496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tabLst>
                <a:tab pos="690563" algn="l"/>
              </a:tabLst>
              <a:defRPr/>
            </a:pPr>
            <a:r>
              <a:rPr lang="en-US" sz="3200" b="1" spc="300" dirty="0">
                <a:solidFill>
                  <a:prstClr val="black"/>
                </a:solidFill>
              </a:rPr>
              <a:t>S&amp;T Main Focus Areas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8384" y="1016369"/>
            <a:ext cx="8595789" cy="5502123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538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sz="2400" b="1" u="sng" dirty="0" smtClean="0">
                <a:solidFill>
                  <a:prstClr val="black"/>
                </a:solidFill>
                <a:cs typeface="Arial" panose="020B0604020202020204" pitchFamily="34" charset="0"/>
              </a:rPr>
              <a:t>Tactically Relevant Situational Awareness and Understanding</a:t>
            </a:r>
          </a:p>
          <a:p>
            <a:pPr marL="396875" indent="-165100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solidFill>
                  <a:prstClr val="black"/>
                </a:solidFill>
              </a:rPr>
              <a:t>Next Generation Identification and Characterization - comprehensive and verifiable location of targets across various sensor systems</a:t>
            </a:r>
          </a:p>
          <a:p>
            <a:pPr marL="396875" indent="-165100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solidFill>
                  <a:prstClr val="black"/>
                </a:solidFill>
              </a:rPr>
              <a:t>Applicable in all environments – not just airborne assets in uncontested environments</a:t>
            </a:r>
          </a:p>
          <a:p>
            <a:pPr marL="396875" indent="-165100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solidFill>
                  <a:prstClr val="black"/>
                </a:solidFill>
              </a:rPr>
              <a:t>Includes means to turn information into decision quality data – Artificial Intelligence (AI)/Machine Learning (ML)</a:t>
            </a:r>
          </a:p>
          <a:p>
            <a:pPr marL="396875" indent="-165100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solidFill>
                  <a:prstClr val="black"/>
                </a:solidFill>
              </a:rPr>
              <a:t>Includes human-machine interface to make the data accessible and usable to all SOF echelons – operator through Tactical Operations Center (TOC) Commander</a:t>
            </a:r>
          </a:p>
          <a:p>
            <a:pPr marL="109538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sz="2400" b="1" u="sng" dirty="0">
                <a:solidFill>
                  <a:prstClr val="black"/>
                </a:solidFill>
                <a:cs typeface="Arial" panose="020B0604020202020204" pitchFamily="34" charset="0"/>
              </a:rPr>
              <a:t>Communication and Navigation in all Environments</a:t>
            </a:r>
          </a:p>
          <a:p>
            <a:pPr marL="396875" indent="-165100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solidFill>
                  <a:prstClr val="black"/>
                </a:solidFill>
              </a:rPr>
              <a:t>Global Positioning System (GPS) Denied – regardless of cause</a:t>
            </a:r>
          </a:p>
          <a:p>
            <a:pPr marL="396875" indent="-165100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solidFill>
                  <a:prstClr val="black"/>
                </a:solidFill>
              </a:rPr>
              <a:t>Hostile, </a:t>
            </a:r>
            <a:r>
              <a:rPr lang="en-US" sz="2000" dirty="0" smtClean="0">
                <a:solidFill>
                  <a:prstClr val="black"/>
                </a:solidFill>
              </a:rPr>
              <a:t>Contested</a:t>
            </a:r>
            <a:r>
              <a:rPr lang="en-US" sz="2000" dirty="0">
                <a:solidFill>
                  <a:prstClr val="black"/>
                </a:solidFill>
              </a:rPr>
              <a:t>, and Crowded Electromagnetic Spectrum</a:t>
            </a:r>
          </a:p>
          <a:p>
            <a:pPr marL="396875" indent="-165100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solidFill>
                  <a:prstClr val="black"/>
                </a:solidFill>
              </a:rPr>
              <a:t>Low Signature</a:t>
            </a:r>
          </a:p>
          <a:p>
            <a:pPr marL="109538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sz="2400" b="1" u="sng" dirty="0" smtClean="0">
                <a:solidFill>
                  <a:prstClr val="black"/>
                </a:solidFill>
                <a:cs typeface="Arial" panose="020B0604020202020204" pitchFamily="34" charset="0"/>
              </a:rPr>
              <a:t>Tailored Lethality</a:t>
            </a:r>
            <a:endParaRPr lang="en-US" sz="2400" b="1" u="sng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396875" indent="-165100">
              <a:lnSpc>
                <a:spcPct val="130000"/>
              </a:lnSpc>
              <a:spcBef>
                <a:spcPts val="0"/>
              </a:spcBef>
            </a:pPr>
            <a:r>
              <a:rPr lang="en-US" sz="2000" dirty="0" smtClean="0">
                <a:solidFill>
                  <a:prstClr val="black"/>
                </a:solidFill>
              </a:rPr>
              <a:t>Counter-materiel &amp; Counter-personnel</a:t>
            </a:r>
            <a:endParaRPr lang="en-US" sz="2000" dirty="0">
              <a:solidFill>
                <a:prstClr val="black"/>
              </a:solidFill>
            </a:endParaRPr>
          </a:p>
          <a:p>
            <a:pPr marL="396875" indent="-165100">
              <a:lnSpc>
                <a:spcPct val="130000"/>
              </a:lnSpc>
              <a:spcBef>
                <a:spcPts val="0"/>
              </a:spcBef>
            </a:pPr>
            <a:r>
              <a:rPr lang="en-US" sz="2000" dirty="0" smtClean="0">
                <a:solidFill>
                  <a:prstClr val="black"/>
                </a:solidFill>
              </a:rPr>
              <a:t>Incorporates scalability and reversibility</a:t>
            </a:r>
            <a:endParaRPr lang="en-US" sz="2000" dirty="0">
              <a:solidFill>
                <a:prstClr val="black"/>
              </a:solidFill>
            </a:endParaRPr>
          </a:p>
          <a:p>
            <a:pPr marL="109538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sz="2400" b="1" u="sng" dirty="0">
                <a:solidFill>
                  <a:prstClr val="black"/>
                </a:solidFill>
                <a:cs typeface="Arial" panose="020B0604020202020204" pitchFamily="34" charset="0"/>
              </a:rPr>
              <a:t>Biotechnologies</a:t>
            </a:r>
          </a:p>
          <a:p>
            <a:pPr marL="396875" indent="-165100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solidFill>
                  <a:prstClr val="black"/>
                </a:solidFill>
              </a:rPr>
              <a:t>Understand and counter adversary Weapons of Mass Destruction (WMD)/terror/effect</a:t>
            </a:r>
          </a:p>
          <a:p>
            <a:pPr marL="396875" indent="-165100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solidFill>
                  <a:prstClr val="black"/>
                </a:solidFill>
              </a:rPr>
              <a:t>Explore means to optimize SOF warfighter capability/performance throughout their </a:t>
            </a:r>
            <a:r>
              <a:rPr lang="en-US" sz="2000" dirty="0" smtClean="0">
                <a:solidFill>
                  <a:prstClr val="black"/>
                </a:solidFill>
              </a:rPr>
              <a:t>career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4294967295"/>
          </p:nvPr>
        </p:nvSpPr>
        <p:spPr>
          <a:xfrm>
            <a:off x="4038600" y="658314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DISTRIBUTION A: APPROVED FOR PUBLIC RELEASE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1087" y="3909678"/>
            <a:ext cx="4450316" cy="1576722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0505" y="4050665"/>
            <a:ext cx="1816864" cy="251055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91506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320C591162BD46BC0AE314138A35B1" ma:contentTypeVersion="0" ma:contentTypeDescription="Create a new document." ma:contentTypeScope="" ma:versionID="71c65555ea9d702b9facad5fff43c9f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acdb0e1d68f3e4b68aa65f76a9b3ca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9E67242-CD32-44DF-B45E-530E987AE97B}"/>
</file>

<file path=customXml/itemProps2.xml><?xml version="1.0" encoding="utf-8"?>
<ds:datastoreItem xmlns:ds="http://schemas.openxmlformats.org/officeDocument/2006/customXml" ds:itemID="{1DEF1FD2-5118-453C-9213-49A7450230EB}"/>
</file>

<file path=customXml/itemProps3.xml><?xml version="1.0" encoding="utf-8"?>
<ds:datastoreItem xmlns:ds="http://schemas.openxmlformats.org/officeDocument/2006/customXml" ds:itemID="{057089E6-71CB-4461-BB84-71FE3DDB3E1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U.S. Department of Defense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PROVIDE SOLUTIONS - ST Main Focus Areas</dc:title>
  <dc:creator>French, Craig E CTR USSOCOM HQ</dc:creator>
  <cp:lastModifiedBy>Boucher, Brittany M CTR USSOCOM HQ</cp:lastModifiedBy>
  <cp:revision>2</cp:revision>
  <cp:lastPrinted>2018-08-20T11:35:33Z</cp:lastPrinted>
  <dcterms:created xsi:type="dcterms:W3CDTF">2018-08-17T19:03:06Z</dcterms:created>
  <dcterms:modified xsi:type="dcterms:W3CDTF">2018-08-20T11:35:48Z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0x010100B1320C591162BD46BC0AE314138A35B1</vt:lpwstr>
  </property>
</Properties>
</file>